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3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11FC44-600B-40AD-9075-7B5140579BA7}" type="doc">
      <dgm:prSet loTypeId="urn:microsoft.com/office/officeart/2011/layout/TabList" loCatId="officeonlin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CF5EFDC1-1721-46F4-AF95-D53074B1E917}">
      <dgm:prSet phldrT="[Text]" custT="1"/>
      <dgm:spPr/>
      <dgm:t>
        <a:bodyPr/>
        <a:lstStyle/>
        <a:p>
          <a:r>
            <a:rPr lang="en-US" altLang="en-US" sz="2400" dirty="0"/>
            <a:t>Reference-based</a:t>
          </a:r>
          <a:endParaRPr lang="zh-CN" altLang="en-US" sz="2700" dirty="0"/>
        </a:p>
      </dgm:t>
    </dgm:pt>
    <dgm:pt modelId="{60F48611-4DBB-4295-A539-F330FE2FF99A}" type="parTrans" cxnId="{E86B11B4-7FFD-4901-A138-04E2E6666F41}">
      <dgm:prSet/>
      <dgm:spPr/>
      <dgm:t>
        <a:bodyPr/>
        <a:lstStyle/>
        <a:p>
          <a:endParaRPr lang="zh-CN" altLang="en-US"/>
        </a:p>
      </dgm:t>
    </dgm:pt>
    <dgm:pt modelId="{04BA5D7A-1569-496F-A3C0-88F05B66BC43}" type="sibTrans" cxnId="{E86B11B4-7FFD-4901-A138-04E2E6666F41}">
      <dgm:prSet/>
      <dgm:spPr/>
      <dgm:t>
        <a:bodyPr/>
        <a:lstStyle/>
        <a:p>
          <a:endParaRPr lang="zh-CN" altLang="en-US"/>
        </a:p>
      </dgm:t>
    </dgm:pt>
    <dgm:pt modelId="{B7A22858-B7E6-4513-8E8F-701D3A17A9DF}">
      <dgm:prSet phldrT="[Text]" custT="1"/>
      <dgm:spPr/>
      <dgm:t>
        <a:bodyPr/>
        <a:lstStyle/>
        <a:p>
          <a:r>
            <a:rPr lang="en-US" altLang="en-US" sz="1800" dirty="0"/>
            <a:t>Additional example color images as guidance</a:t>
          </a:r>
          <a:endParaRPr lang="zh-CN" altLang="en-US" sz="1800" dirty="0"/>
        </a:p>
      </dgm:t>
    </dgm:pt>
    <dgm:pt modelId="{063AA0A1-779B-41BA-AEB0-EDC6801828CD}" type="parTrans" cxnId="{E082A7CC-29E0-46AB-8F4B-34DF55B9F5AD}">
      <dgm:prSet/>
      <dgm:spPr/>
      <dgm:t>
        <a:bodyPr/>
        <a:lstStyle/>
        <a:p>
          <a:endParaRPr lang="zh-CN" altLang="en-US"/>
        </a:p>
      </dgm:t>
    </dgm:pt>
    <dgm:pt modelId="{31CE1F9F-DDA5-4449-AFDE-9D4632212D07}" type="sibTrans" cxnId="{E082A7CC-29E0-46AB-8F4B-34DF55B9F5AD}">
      <dgm:prSet/>
      <dgm:spPr/>
      <dgm:t>
        <a:bodyPr/>
        <a:lstStyle/>
        <a:p>
          <a:endParaRPr lang="zh-CN" altLang="en-US"/>
        </a:p>
      </dgm:t>
    </dgm:pt>
    <dgm:pt modelId="{763DB6DD-B4C8-4812-BF33-19F1DD7CCE9B}">
      <dgm:prSet phldrT="[Text]" custT="1"/>
      <dgm:spPr/>
      <dgm:t>
        <a:bodyPr/>
        <a:lstStyle/>
        <a:p>
          <a:r>
            <a:rPr lang="en-US" altLang="en-US" sz="1800" dirty="0"/>
            <a:t>A large-scale color image database or online search engine is inevitably required in the system</a:t>
          </a:r>
          <a:endParaRPr lang="zh-CN" altLang="en-US" sz="1800" dirty="0"/>
        </a:p>
      </dgm:t>
    </dgm:pt>
    <dgm:pt modelId="{30CADA46-2E29-46DC-81A8-D54406448B06}" type="parTrans" cxnId="{187822C9-2B8B-449D-9F45-08A1957E02DD}">
      <dgm:prSet/>
      <dgm:spPr/>
      <dgm:t>
        <a:bodyPr/>
        <a:lstStyle/>
        <a:p>
          <a:endParaRPr lang="zh-CN" altLang="en-US"/>
        </a:p>
      </dgm:t>
    </dgm:pt>
    <dgm:pt modelId="{512AC6C0-7075-4F15-9A0F-7E3E0A4236B1}" type="sibTrans" cxnId="{187822C9-2B8B-449D-9F45-08A1957E02DD}">
      <dgm:prSet/>
      <dgm:spPr/>
      <dgm:t>
        <a:bodyPr/>
        <a:lstStyle/>
        <a:p>
          <a:endParaRPr lang="zh-CN" altLang="en-US"/>
        </a:p>
      </dgm:t>
    </dgm:pt>
    <dgm:pt modelId="{6C01DE06-5A0C-4CF2-89F5-3EB60923AAF8}">
      <dgm:prSet phldrT="[Text]" custT="1"/>
      <dgm:spPr/>
      <dgm:t>
        <a:bodyPr/>
        <a:lstStyle/>
        <a:p>
          <a:r>
            <a:rPr lang="en-US" altLang="en-US" sz="2800" dirty="0"/>
            <a:t>CNN </a:t>
          </a:r>
          <a:r>
            <a:rPr lang="en-US" altLang="en-US" sz="2400" dirty="0"/>
            <a:t>based</a:t>
          </a:r>
          <a:endParaRPr lang="zh-CN" altLang="en-US" sz="2800" dirty="0"/>
        </a:p>
      </dgm:t>
    </dgm:pt>
    <dgm:pt modelId="{FDE0609A-156B-4D8B-8E4F-C34758BF586D}" type="parTrans" cxnId="{2E9AA9E6-B3E7-4891-B1E0-0C8EED83E12D}">
      <dgm:prSet/>
      <dgm:spPr/>
      <dgm:t>
        <a:bodyPr/>
        <a:lstStyle/>
        <a:p>
          <a:endParaRPr lang="zh-CN" altLang="en-US"/>
        </a:p>
      </dgm:t>
    </dgm:pt>
    <dgm:pt modelId="{541D7CC7-9F0E-4569-B0B0-BD14FFA09A90}" type="sibTrans" cxnId="{2E9AA9E6-B3E7-4891-B1E0-0C8EED83E12D}">
      <dgm:prSet/>
      <dgm:spPr/>
      <dgm:t>
        <a:bodyPr/>
        <a:lstStyle/>
        <a:p>
          <a:endParaRPr lang="zh-CN" altLang="en-US"/>
        </a:p>
      </dgm:t>
    </dgm:pt>
    <dgm:pt modelId="{D67E2064-3DF3-4B6E-B2D4-95AADC1B9D57}">
      <dgm:prSet phldrT="[Text]"/>
      <dgm:spPr/>
      <dgm:t>
        <a:bodyPr/>
        <a:lstStyle/>
        <a:p>
          <a:r>
            <a:rPr lang="en-US" altLang="en-US" dirty="0"/>
            <a:t>Automatic</a:t>
          </a:r>
          <a:endParaRPr lang="zh-CN" altLang="en-US" dirty="0"/>
        </a:p>
      </dgm:t>
    </dgm:pt>
    <dgm:pt modelId="{1FD93E51-0209-4AD6-BB29-40E60ADB4243}" type="parTrans" cxnId="{7461BB16-F4DB-4426-B682-41B5C21A9FDD}">
      <dgm:prSet/>
      <dgm:spPr/>
      <dgm:t>
        <a:bodyPr/>
        <a:lstStyle/>
        <a:p>
          <a:endParaRPr lang="zh-CN" altLang="en-US"/>
        </a:p>
      </dgm:t>
    </dgm:pt>
    <dgm:pt modelId="{D6CF4B9C-3DCC-41DE-ADA0-DBB76F0ED85A}" type="sibTrans" cxnId="{7461BB16-F4DB-4426-B682-41B5C21A9FDD}">
      <dgm:prSet/>
      <dgm:spPr/>
      <dgm:t>
        <a:bodyPr/>
        <a:lstStyle/>
        <a:p>
          <a:endParaRPr lang="zh-CN" altLang="en-US"/>
        </a:p>
      </dgm:t>
    </dgm:pt>
    <dgm:pt modelId="{73DD7C13-104C-4129-9310-1C046D7E27AD}">
      <dgm:prSet phldrT="[Text]"/>
      <dgm:spPr/>
      <dgm:t>
        <a:bodyPr/>
        <a:lstStyle/>
        <a:p>
          <a:r>
            <a:rPr lang="en-US" altLang="en-US" dirty="0"/>
            <a:t>Learn to discover the semantics, and then directly predict the colorization results</a:t>
          </a:r>
          <a:endParaRPr lang="zh-CN" altLang="en-US" dirty="0"/>
        </a:p>
      </dgm:t>
    </dgm:pt>
    <dgm:pt modelId="{53E658B9-3D74-40B0-8C97-0B7A7CEEED34}" type="parTrans" cxnId="{66DE2ED8-9CD2-4845-B944-FD3959C83D2C}">
      <dgm:prSet/>
      <dgm:spPr/>
      <dgm:t>
        <a:bodyPr/>
        <a:lstStyle/>
        <a:p>
          <a:endParaRPr lang="zh-CN" altLang="en-US"/>
        </a:p>
      </dgm:t>
    </dgm:pt>
    <dgm:pt modelId="{651FB936-94B9-4322-96B8-9BBA700AA1B0}" type="sibTrans" cxnId="{66DE2ED8-9CD2-4845-B944-FD3959C83D2C}">
      <dgm:prSet/>
      <dgm:spPr/>
      <dgm:t>
        <a:bodyPr/>
        <a:lstStyle/>
        <a:p>
          <a:endParaRPr lang="zh-CN" altLang="en-US"/>
        </a:p>
      </dgm:t>
    </dgm:pt>
    <dgm:pt modelId="{F601EFAA-CAB4-48C8-8C5A-B3B631AEB00F}">
      <dgm:prSet phldrT="[Text]"/>
      <dgm:spPr/>
      <dgm:t>
        <a:bodyPr/>
        <a:lstStyle/>
        <a:p>
          <a:r>
            <a:rPr lang="en-US" altLang="en-US" dirty="0"/>
            <a:t>Unsatisfactory artifacts and incoherent colors </a:t>
          </a:r>
          <a:endParaRPr lang="zh-CN" altLang="en-US" dirty="0"/>
        </a:p>
      </dgm:t>
    </dgm:pt>
    <dgm:pt modelId="{8461B0B6-7BE2-4F93-A23C-0A6E0C34A37D}" type="parTrans" cxnId="{04A063F6-CE0E-4280-8E5C-433A9D98EE08}">
      <dgm:prSet/>
      <dgm:spPr/>
      <dgm:t>
        <a:bodyPr/>
        <a:lstStyle/>
        <a:p>
          <a:endParaRPr lang="zh-CN" altLang="en-US"/>
        </a:p>
      </dgm:t>
    </dgm:pt>
    <dgm:pt modelId="{8C677787-A91B-44EC-8CB5-FAD1C38742B0}" type="sibTrans" cxnId="{04A063F6-CE0E-4280-8E5C-433A9D98EE08}">
      <dgm:prSet/>
      <dgm:spPr/>
      <dgm:t>
        <a:bodyPr/>
        <a:lstStyle/>
        <a:p>
          <a:endParaRPr lang="zh-CN" altLang="en-US"/>
        </a:p>
      </dgm:t>
    </dgm:pt>
    <dgm:pt modelId="{0F241A62-EF96-4D96-A45B-A937448E81B9}">
      <dgm:prSet phldrT="[Text]"/>
      <dgm:spPr/>
      <dgm:t>
        <a:bodyPr/>
        <a:lstStyle/>
        <a:p>
          <a:endParaRPr lang="zh-CN" altLang="en-US" dirty="0"/>
        </a:p>
      </dgm:t>
    </dgm:pt>
    <dgm:pt modelId="{0DB2550C-9F57-4598-8A02-A89224504BF4}" type="parTrans" cxnId="{4A9F5EE2-F842-4BF1-BF52-A42C4913119D}">
      <dgm:prSet/>
      <dgm:spPr/>
      <dgm:t>
        <a:bodyPr/>
        <a:lstStyle/>
        <a:p>
          <a:endParaRPr lang="zh-CN" altLang="en-US"/>
        </a:p>
      </dgm:t>
    </dgm:pt>
    <dgm:pt modelId="{2D53B98B-32E9-4D07-8F18-5EAD6DC5BECA}" type="sibTrans" cxnId="{4A9F5EE2-F842-4BF1-BF52-A42C4913119D}">
      <dgm:prSet/>
      <dgm:spPr/>
      <dgm:t>
        <a:bodyPr/>
        <a:lstStyle/>
        <a:p>
          <a:endParaRPr lang="zh-CN" altLang="en-US"/>
        </a:p>
      </dgm:t>
    </dgm:pt>
    <dgm:pt modelId="{BFF2AAC6-4940-423E-8DBB-D3BFF784DBF2}">
      <dgm:prSet phldrT="[Text]"/>
      <dgm:spPr/>
      <dgm:t>
        <a:bodyPr/>
        <a:lstStyle/>
        <a:p>
          <a:endParaRPr lang="zh-CN" altLang="en-US" dirty="0"/>
        </a:p>
      </dgm:t>
    </dgm:pt>
    <dgm:pt modelId="{87388523-1795-4CB1-B9B5-09501951CB8B}" type="parTrans" cxnId="{C9BFF08A-FDAB-453C-A86E-B02361BE7817}">
      <dgm:prSet/>
      <dgm:spPr/>
      <dgm:t>
        <a:bodyPr/>
        <a:lstStyle/>
        <a:p>
          <a:endParaRPr lang="zh-CN" altLang="en-US"/>
        </a:p>
      </dgm:t>
    </dgm:pt>
    <dgm:pt modelId="{1F557E49-E8CC-4AB2-8604-181A43845DC6}" type="sibTrans" cxnId="{C9BFF08A-FDAB-453C-A86E-B02361BE7817}">
      <dgm:prSet/>
      <dgm:spPr/>
      <dgm:t>
        <a:bodyPr/>
        <a:lstStyle/>
        <a:p>
          <a:endParaRPr lang="zh-CN" altLang="en-US"/>
        </a:p>
      </dgm:t>
    </dgm:pt>
    <dgm:pt modelId="{BA9D0843-1DE4-46BD-873E-8D3FBD4074E6}">
      <dgm:prSet phldrT="[Text]" custT="1"/>
      <dgm:spPr/>
      <dgm:t>
        <a:bodyPr/>
        <a:lstStyle/>
        <a:p>
          <a:endParaRPr lang="zh-CN" altLang="en-US" sz="1800" dirty="0"/>
        </a:p>
      </dgm:t>
    </dgm:pt>
    <dgm:pt modelId="{D943A585-CB5F-4FC0-9096-F0A257C1CEF8}" type="parTrans" cxnId="{5A7F590B-5E7D-44CD-97B6-F6586BE15841}">
      <dgm:prSet/>
      <dgm:spPr/>
      <dgm:t>
        <a:bodyPr/>
        <a:lstStyle/>
        <a:p>
          <a:endParaRPr lang="zh-CN" altLang="en-US"/>
        </a:p>
      </dgm:t>
    </dgm:pt>
    <dgm:pt modelId="{771FD5AB-4F7C-4488-8853-4F79D1CDD9D8}" type="sibTrans" cxnId="{5A7F590B-5E7D-44CD-97B6-F6586BE15841}">
      <dgm:prSet/>
      <dgm:spPr/>
      <dgm:t>
        <a:bodyPr/>
        <a:lstStyle/>
        <a:p>
          <a:endParaRPr lang="zh-CN" altLang="en-US"/>
        </a:p>
      </dgm:t>
    </dgm:pt>
    <dgm:pt modelId="{916D6623-1565-4484-848E-70F1CCC24394}">
      <dgm:prSet phldrT="[Text]"/>
      <dgm:spPr/>
      <dgm:t>
        <a:bodyPr/>
        <a:lstStyle/>
        <a:p>
          <a:endParaRPr lang="zh-CN" altLang="en-US" dirty="0"/>
        </a:p>
      </dgm:t>
    </dgm:pt>
    <dgm:pt modelId="{215102C9-6EFF-478B-A5D6-09D5399F6DAB}" type="parTrans" cxnId="{1194151D-8D1D-4FAC-B06F-EA3B5CFE8806}">
      <dgm:prSet/>
      <dgm:spPr/>
      <dgm:t>
        <a:bodyPr/>
        <a:lstStyle/>
        <a:p>
          <a:endParaRPr lang="zh-CN" altLang="en-US"/>
        </a:p>
      </dgm:t>
    </dgm:pt>
    <dgm:pt modelId="{112378D6-0E9F-447E-90EA-702A21109D90}" type="sibTrans" cxnId="{1194151D-8D1D-4FAC-B06F-EA3B5CFE8806}">
      <dgm:prSet/>
      <dgm:spPr/>
      <dgm:t>
        <a:bodyPr/>
        <a:lstStyle/>
        <a:p>
          <a:endParaRPr lang="zh-CN" altLang="en-US"/>
        </a:p>
      </dgm:t>
    </dgm:pt>
    <dgm:pt modelId="{4168F824-8878-46F3-BE27-ACF1A661466D}" type="pres">
      <dgm:prSet presAssocID="{C211FC44-600B-40AD-9075-7B5140579BA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3D4A501-ADFA-4CD8-8A66-DC1D61524EA2}" type="pres">
      <dgm:prSet presAssocID="{CF5EFDC1-1721-46F4-AF95-D53074B1E917}" presName="composite" presStyleCnt="0"/>
      <dgm:spPr/>
    </dgm:pt>
    <dgm:pt modelId="{64C65323-7992-4B63-9302-120DD33A7D72}" type="pres">
      <dgm:prSet presAssocID="{CF5EFDC1-1721-46F4-AF95-D53074B1E917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23D3C03-3073-4B64-A977-11AEE8B74620}" type="pres">
      <dgm:prSet presAssocID="{CF5EFDC1-1721-46F4-AF95-D53074B1E917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26D2E38E-E4D7-47B1-AC00-3983F30229B8}" type="pres">
      <dgm:prSet presAssocID="{CF5EFDC1-1721-46F4-AF95-D53074B1E917}" presName="Accent" presStyleLbl="parChTrans1D1" presStyleIdx="0" presStyleCnt="2"/>
      <dgm:spPr/>
    </dgm:pt>
    <dgm:pt modelId="{8A634970-E991-4202-B981-A21375D0C7A3}" type="pres">
      <dgm:prSet presAssocID="{CF5EFDC1-1721-46F4-AF95-D53074B1E917}" presName="Child" presStyleLbl="revTx" presStyleIdx="1" presStyleCnt="4" custScaleY="73424">
        <dgm:presLayoutVars>
          <dgm:chMax val="0"/>
          <dgm:chPref val="0"/>
          <dgm:bulletEnabled val="1"/>
        </dgm:presLayoutVars>
      </dgm:prSet>
      <dgm:spPr/>
    </dgm:pt>
    <dgm:pt modelId="{9C1D4F27-C8C2-4802-83E3-F7E95C82890D}" type="pres">
      <dgm:prSet presAssocID="{04BA5D7A-1569-496F-A3C0-88F05B66BC43}" presName="sibTrans" presStyleCnt="0"/>
      <dgm:spPr/>
    </dgm:pt>
    <dgm:pt modelId="{41DC206C-492B-489A-8BA0-9570DF894476}" type="pres">
      <dgm:prSet presAssocID="{6C01DE06-5A0C-4CF2-89F5-3EB60923AAF8}" presName="composite" presStyleCnt="0"/>
      <dgm:spPr/>
    </dgm:pt>
    <dgm:pt modelId="{B64E8C44-A4A9-4293-8CBB-1376B2F6A5DC}" type="pres">
      <dgm:prSet presAssocID="{6C01DE06-5A0C-4CF2-89F5-3EB60923AAF8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5BB988A-570C-4BDE-8EF9-FEBC42321194}" type="pres">
      <dgm:prSet presAssocID="{6C01DE06-5A0C-4CF2-89F5-3EB60923AAF8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6A79DF03-9ACE-4B5F-B0D6-105CC53A4B04}" type="pres">
      <dgm:prSet presAssocID="{6C01DE06-5A0C-4CF2-89F5-3EB60923AAF8}" presName="Accent" presStyleLbl="parChTrans1D1" presStyleIdx="1" presStyleCnt="2"/>
      <dgm:spPr/>
    </dgm:pt>
    <dgm:pt modelId="{243B10EB-6034-4846-AD17-683C7889231D}" type="pres">
      <dgm:prSet presAssocID="{6C01DE06-5A0C-4CF2-89F5-3EB60923AAF8}" presName="Child" presStyleLbl="revTx" presStyleIdx="3" presStyleCnt="4" custScaleY="126998">
        <dgm:presLayoutVars>
          <dgm:chMax val="0"/>
          <dgm:chPref val="0"/>
          <dgm:bulletEnabled val="1"/>
        </dgm:presLayoutVars>
      </dgm:prSet>
      <dgm:spPr/>
    </dgm:pt>
  </dgm:ptLst>
  <dgm:cxnLst>
    <dgm:cxn modelId="{5A7F590B-5E7D-44CD-97B6-F6586BE15841}" srcId="{CF5EFDC1-1721-46F4-AF95-D53074B1E917}" destId="{BA9D0843-1DE4-46BD-873E-8D3FBD4074E6}" srcOrd="1" destOrd="0" parTransId="{D943A585-CB5F-4FC0-9096-F0A257C1CEF8}" sibTransId="{771FD5AB-4F7C-4488-8853-4F79D1CDD9D8}"/>
    <dgm:cxn modelId="{7461BB16-F4DB-4426-B682-41B5C21A9FDD}" srcId="{6C01DE06-5A0C-4CF2-89F5-3EB60923AAF8}" destId="{D67E2064-3DF3-4B6E-B2D4-95AADC1B9D57}" srcOrd="2" destOrd="0" parTransId="{1FD93E51-0209-4AD6-BB29-40E60ADB4243}" sibTransId="{D6CF4B9C-3DCC-41DE-ADA0-DBB76F0ED85A}"/>
    <dgm:cxn modelId="{1194151D-8D1D-4FAC-B06F-EA3B5CFE8806}" srcId="{6C01DE06-5A0C-4CF2-89F5-3EB60923AAF8}" destId="{916D6623-1565-4484-848E-70F1CCC24394}" srcOrd="1" destOrd="0" parTransId="{215102C9-6EFF-478B-A5D6-09D5399F6DAB}" sibTransId="{112378D6-0E9F-447E-90EA-702A21109D90}"/>
    <dgm:cxn modelId="{F0A0842C-8FC6-489B-BA11-9C9E5711A153}" type="presOf" srcId="{CF5EFDC1-1721-46F4-AF95-D53074B1E917}" destId="{C23D3C03-3073-4B64-A977-11AEE8B74620}" srcOrd="0" destOrd="0" presId="urn:microsoft.com/office/officeart/2011/layout/TabList"/>
    <dgm:cxn modelId="{2D22165B-929C-492B-9839-D1AC7F651B9C}" type="presOf" srcId="{916D6623-1565-4484-848E-70F1CCC24394}" destId="{243B10EB-6034-4846-AD17-683C7889231D}" srcOrd="0" destOrd="0" presId="urn:microsoft.com/office/officeart/2011/layout/TabList"/>
    <dgm:cxn modelId="{2A639C46-0D90-4E01-94BD-E73D05BD13B7}" type="presOf" srcId="{C211FC44-600B-40AD-9075-7B5140579BA7}" destId="{4168F824-8878-46F3-BE27-ACF1A661466D}" srcOrd="0" destOrd="0" presId="urn:microsoft.com/office/officeart/2011/layout/TabList"/>
    <dgm:cxn modelId="{1FA03281-1776-4B18-87CD-06601109AE65}" type="presOf" srcId="{D67E2064-3DF3-4B6E-B2D4-95AADC1B9D57}" destId="{243B10EB-6034-4846-AD17-683C7889231D}" srcOrd="0" destOrd="1" presId="urn:microsoft.com/office/officeart/2011/layout/TabList"/>
    <dgm:cxn modelId="{C9BFF08A-FDAB-453C-A86E-B02361BE7817}" srcId="{6C01DE06-5A0C-4CF2-89F5-3EB60923AAF8}" destId="{BFF2AAC6-4940-423E-8DBB-D3BFF784DBF2}" srcOrd="0" destOrd="0" parTransId="{87388523-1795-4CB1-B9B5-09501951CB8B}" sibTransId="{1F557E49-E8CC-4AB2-8604-181A43845DC6}"/>
    <dgm:cxn modelId="{020F3E8C-5ECF-4210-9D44-6E92FB3BF35D}" type="presOf" srcId="{BFF2AAC6-4940-423E-8DBB-D3BFF784DBF2}" destId="{B64E8C44-A4A9-4293-8CBB-1376B2F6A5DC}" srcOrd="0" destOrd="0" presId="urn:microsoft.com/office/officeart/2011/layout/TabList"/>
    <dgm:cxn modelId="{E86B11B4-7FFD-4901-A138-04E2E6666F41}" srcId="{C211FC44-600B-40AD-9075-7B5140579BA7}" destId="{CF5EFDC1-1721-46F4-AF95-D53074B1E917}" srcOrd="0" destOrd="0" parTransId="{60F48611-4DBB-4295-A539-F330FE2FF99A}" sibTransId="{04BA5D7A-1569-496F-A3C0-88F05B66BC43}"/>
    <dgm:cxn modelId="{4C8D32BC-A6DC-4489-B3DD-619DDFD2F0F6}" type="presOf" srcId="{0F241A62-EF96-4D96-A45B-A937448E81B9}" destId="{64C65323-7992-4B63-9302-120DD33A7D72}" srcOrd="0" destOrd="0" presId="urn:microsoft.com/office/officeart/2011/layout/TabList"/>
    <dgm:cxn modelId="{187822C9-2B8B-449D-9F45-08A1957E02DD}" srcId="{CF5EFDC1-1721-46F4-AF95-D53074B1E917}" destId="{763DB6DD-B4C8-4812-BF33-19F1DD7CCE9B}" srcOrd="3" destOrd="0" parTransId="{30CADA46-2E29-46DC-81A8-D54406448B06}" sibTransId="{512AC6C0-7075-4F15-9A0F-7E3E0A4236B1}"/>
    <dgm:cxn modelId="{E082A7CC-29E0-46AB-8F4B-34DF55B9F5AD}" srcId="{CF5EFDC1-1721-46F4-AF95-D53074B1E917}" destId="{B7A22858-B7E6-4513-8E8F-701D3A17A9DF}" srcOrd="2" destOrd="0" parTransId="{063AA0A1-779B-41BA-AEB0-EDC6801828CD}" sibTransId="{31CE1F9F-DDA5-4449-AFDE-9D4632212D07}"/>
    <dgm:cxn modelId="{ADF9C3CD-A878-4159-A387-7E95725D40BF}" type="presOf" srcId="{763DB6DD-B4C8-4812-BF33-19F1DD7CCE9B}" destId="{8A634970-E991-4202-B981-A21375D0C7A3}" srcOrd="0" destOrd="2" presId="urn:microsoft.com/office/officeart/2011/layout/TabList"/>
    <dgm:cxn modelId="{66DE2ED8-9CD2-4845-B944-FD3959C83D2C}" srcId="{6C01DE06-5A0C-4CF2-89F5-3EB60923AAF8}" destId="{73DD7C13-104C-4129-9310-1C046D7E27AD}" srcOrd="3" destOrd="0" parTransId="{53E658B9-3D74-40B0-8C97-0B7A7CEEED34}" sibTransId="{651FB936-94B9-4322-96B8-9BBA700AA1B0}"/>
    <dgm:cxn modelId="{1DCCDDD8-7BC9-4DFB-8BC7-6BE4E2BF0ED9}" type="presOf" srcId="{BA9D0843-1DE4-46BD-873E-8D3FBD4074E6}" destId="{8A634970-E991-4202-B981-A21375D0C7A3}" srcOrd="0" destOrd="0" presId="urn:microsoft.com/office/officeart/2011/layout/TabList"/>
    <dgm:cxn modelId="{4A9F5EE2-F842-4BF1-BF52-A42C4913119D}" srcId="{CF5EFDC1-1721-46F4-AF95-D53074B1E917}" destId="{0F241A62-EF96-4D96-A45B-A937448E81B9}" srcOrd="0" destOrd="0" parTransId="{0DB2550C-9F57-4598-8A02-A89224504BF4}" sibTransId="{2D53B98B-32E9-4D07-8F18-5EAD6DC5BECA}"/>
    <dgm:cxn modelId="{2E9AA9E6-B3E7-4891-B1E0-0C8EED83E12D}" srcId="{C211FC44-600B-40AD-9075-7B5140579BA7}" destId="{6C01DE06-5A0C-4CF2-89F5-3EB60923AAF8}" srcOrd="1" destOrd="0" parTransId="{FDE0609A-156B-4D8B-8E4F-C34758BF586D}" sibTransId="{541D7CC7-9F0E-4569-B0B0-BD14FFA09A90}"/>
    <dgm:cxn modelId="{DF8B10EB-4918-4311-AD76-1631ABD92833}" type="presOf" srcId="{B7A22858-B7E6-4513-8E8F-701D3A17A9DF}" destId="{8A634970-E991-4202-B981-A21375D0C7A3}" srcOrd="0" destOrd="1" presId="urn:microsoft.com/office/officeart/2011/layout/TabList"/>
    <dgm:cxn modelId="{ED7250EF-7CF1-4C51-A5D9-647832049384}" type="presOf" srcId="{73DD7C13-104C-4129-9310-1C046D7E27AD}" destId="{243B10EB-6034-4846-AD17-683C7889231D}" srcOrd="0" destOrd="2" presId="urn:microsoft.com/office/officeart/2011/layout/TabList"/>
    <dgm:cxn modelId="{8FAB10F3-BFFD-4E3C-B2F4-04A9BF1AA982}" type="presOf" srcId="{6C01DE06-5A0C-4CF2-89F5-3EB60923AAF8}" destId="{55BB988A-570C-4BDE-8EF9-FEBC42321194}" srcOrd="0" destOrd="0" presId="urn:microsoft.com/office/officeart/2011/layout/TabList"/>
    <dgm:cxn modelId="{124263F5-42D8-4260-ACA2-9705C1A98221}" type="presOf" srcId="{F601EFAA-CAB4-48C8-8C5A-B3B631AEB00F}" destId="{243B10EB-6034-4846-AD17-683C7889231D}" srcOrd="0" destOrd="3" presId="urn:microsoft.com/office/officeart/2011/layout/TabList"/>
    <dgm:cxn modelId="{04A063F6-CE0E-4280-8E5C-433A9D98EE08}" srcId="{6C01DE06-5A0C-4CF2-89F5-3EB60923AAF8}" destId="{F601EFAA-CAB4-48C8-8C5A-B3B631AEB00F}" srcOrd="4" destOrd="0" parTransId="{8461B0B6-7BE2-4F93-A23C-0A6E0C34A37D}" sibTransId="{8C677787-A91B-44EC-8CB5-FAD1C38742B0}"/>
    <dgm:cxn modelId="{4E829905-F607-4F27-89B9-AA32242470B7}" type="presParOf" srcId="{4168F824-8878-46F3-BE27-ACF1A661466D}" destId="{73D4A501-ADFA-4CD8-8A66-DC1D61524EA2}" srcOrd="0" destOrd="0" presId="urn:microsoft.com/office/officeart/2011/layout/TabList"/>
    <dgm:cxn modelId="{1D406518-2E62-4D95-B192-DFFE0F895D00}" type="presParOf" srcId="{73D4A501-ADFA-4CD8-8A66-DC1D61524EA2}" destId="{64C65323-7992-4B63-9302-120DD33A7D72}" srcOrd="0" destOrd="0" presId="urn:microsoft.com/office/officeart/2011/layout/TabList"/>
    <dgm:cxn modelId="{D91A3E5E-D8DB-4C3A-85D5-1970D28DF99C}" type="presParOf" srcId="{73D4A501-ADFA-4CD8-8A66-DC1D61524EA2}" destId="{C23D3C03-3073-4B64-A977-11AEE8B74620}" srcOrd="1" destOrd="0" presId="urn:microsoft.com/office/officeart/2011/layout/TabList"/>
    <dgm:cxn modelId="{32F85A72-7E47-49B7-B78C-B0A89DDEFBEA}" type="presParOf" srcId="{73D4A501-ADFA-4CD8-8A66-DC1D61524EA2}" destId="{26D2E38E-E4D7-47B1-AC00-3983F30229B8}" srcOrd="2" destOrd="0" presId="urn:microsoft.com/office/officeart/2011/layout/TabList"/>
    <dgm:cxn modelId="{99B9E295-209A-41B6-9E61-0E4E0560E535}" type="presParOf" srcId="{4168F824-8878-46F3-BE27-ACF1A661466D}" destId="{8A634970-E991-4202-B981-A21375D0C7A3}" srcOrd="1" destOrd="0" presId="urn:microsoft.com/office/officeart/2011/layout/TabList"/>
    <dgm:cxn modelId="{B0C82599-B327-4B3D-9135-257A3896EE69}" type="presParOf" srcId="{4168F824-8878-46F3-BE27-ACF1A661466D}" destId="{9C1D4F27-C8C2-4802-83E3-F7E95C82890D}" srcOrd="2" destOrd="0" presId="urn:microsoft.com/office/officeart/2011/layout/TabList"/>
    <dgm:cxn modelId="{8CF3E20A-650B-4059-A485-34E6D2A9B209}" type="presParOf" srcId="{4168F824-8878-46F3-BE27-ACF1A661466D}" destId="{41DC206C-492B-489A-8BA0-9570DF894476}" srcOrd="3" destOrd="0" presId="urn:microsoft.com/office/officeart/2011/layout/TabList"/>
    <dgm:cxn modelId="{F83979DC-8E50-4759-8B84-B506C38DFE62}" type="presParOf" srcId="{41DC206C-492B-489A-8BA0-9570DF894476}" destId="{B64E8C44-A4A9-4293-8CBB-1376B2F6A5DC}" srcOrd="0" destOrd="0" presId="urn:microsoft.com/office/officeart/2011/layout/TabList"/>
    <dgm:cxn modelId="{D2A2D5E0-A0B8-4250-BFF7-8B233200CAAD}" type="presParOf" srcId="{41DC206C-492B-489A-8BA0-9570DF894476}" destId="{55BB988A-570C-4BDE-8EF9-FEBC42321194}" srcOrd="1" destOrd="0" presId="urn:microsoft.com/office/officeart/2011/layout/TabList"/>
    <dgm:cxn modelId="{E5A9D8CF-0B1D-4C8E-8BE4-E36F6ED81BDB}" type="presParOf" srcId="{41DC206C-492B-489A-8BA0-9570DF894476}" destId="{6A79DF03-9ACE-4B5F-B0D6-105CC53A4B04}" srcOrd="2" destOrd="0" presId="urn:microsoft.com/office/officeart/2011/layout/TabList"/>
    <dgm:cxn modelId="{DCA805C0-9DA7-4235-B9F0-081A449BA2C2}" type="presParOf" srcId="{4168F824-8878-46F3-BE27-ACF1A661466D}" destId="{243B10EB-6034-4846-AD17-683C7889231D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9DF03-9ACE-4B5F-B0D6-105CC53A4B04}">
      <dsp:nvSpPr>
        <dsp:cNvPr id="0" name=""/>
        <dsp:cNvSpPr/>
      </dsp:nvSpPr>
      <dsp:spPr>
        <a:xfrm>
          <a:off x="0" y="2063216"/>
          <a:ext cx="10058399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D2E38E-E4D7-47B1-AC00-3983F30229B8}">
      <dsp:nvSpPr>
        <dsp:cNvPr id="0" name=""/>
        <dsp:cNvSpPr/>
      </dsp:nvSpPr>
      <dsp:spPr>
        <a:xfrm>
          <a:off x="0" y="586511"/>
          <a:ext cx="10058399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65323-7992-4B63-9302-120DD33A7D72}">
      <dsp:nvSpPr>
        <dsp:cNvPr id="0" name=""/>
        <dsp:cNvSpPr/>
      </dsp:nvSpPr>
      <dsp:spPr>
        <a:xfrm>
          <a:off x="2615183" y="215"/>
          <a:ext cx="7443216" cy="586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 dirty="0"/>
        </a:p>
      </dsp:txBody>
      <dsp:txXfrm>
        <a:off x="2615183" y="215"/>
        <a:ext cx="7443216" cy="586296"/>
      </dsp:txXfrm>
    </dsp:sp>
    <dsp:sp modelId="{C23D3C03-3073-4B64-A977-11AEE8B74620}">
      <dsp:nvSpPr>
        <dsp:cNvPr id="0" name=""/>
        <dsp:cNvSpPr/>
      </dsp:nvSpPr>
      <dsp:spPr>
        <a:xfrm>
          <a:off x="0" y="215"/>
          <a:ext cx="2615183" cy="58629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kern="1200" dirty="0"/>
            <a:t>Reference-based</a:t>
          </a:r>
          <a:endParaRPr lang="zh-CN" altLang="en-US" sz="2700" kern="1200" dirty="0"/>
        </a:p>
      </dsp:txBody>
      <dsp:txXfrm>
        <a:off x="28626" y="28841"/>
        <a:ext cx="2557931" cy="557670"/>
      </dsp:txXfrm>
    </dsp:sp>
    <dsp:sp modelId="{8A634970-E991-4202-B981-A21375D0C7A3}">
      <dsp:nvSpPr>
        <dsp:cNvPr id="0" name=""/>
        <dsp:cNvSpPr/>
      </dsp:nvSpPr>
      <dsp:spPr>
        <a:xfrm>
          <a:off x="0" y="586511"/>
          <a:ext cx="10058399" cy="86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/>
            <a:t>Additional example color images as guidance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/>
            <a:t>A large-scale color image database or online search engine is inevitably required in the system</a:t>
          </a:r>
          <a:endParaRPr lang="zh-CN" altLang="en-US" sz="1800" kern="1200" dirty="0"/>
        </a:p>
      </dsp:txBody>
      <dsp:txXfrm>
        <a:off x="0" y="586511"/>
        <a:ext cx="10058399" cy="861093"/>
      </dsp:txXfrm>
    </dsp:sp>
    <dsp:sp modelId="{B64E8C44-A4A9-4293-8CBB-1376B2F6A5DC}">
      <dsp:nvSpPr>
        <dsp:cNvPr id="0" name=""/>
        <dsp:cNvSpPr/>
      </dsp:nvSpPr>
      <dsp:spPr>
        <a:xfrm>
          <a:off x="2615183" y="1476920"/>
          <a:ext cx="7443216" cy="586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 dirty="0"/>
        </a:p>
      </dsp:txBody>
      <dsp:txXfrm>
        <a:off x="2615183" y="1476920"/>
        <a:ext cx="7443216" cy="586296"/>
      </dsp:txXfrm>
    </dsp:sp>
    <dsp:sp modelId="{55BB988A-570C-4BDE-8EF9-FEBC42321194}">
      <dsp:nvSpPr>
        <dsp:cNvPr id="0" name=""/>
        <dsp:cNvSpPr/>
      </dsp:nvSpPr>
      <dsp:spPr>
        <a:xfrm>
          <a:off x="0" y="1476920"/>
          <a:ext cx="2615183" cy="58629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CNN </a:t>
          </a:r>
          <a:r>
            <a:rPr lang="en-US" altLang="en-US" sz="2400" kern="1200" dirty="0"/>
            <a:t>based</a:t>
          </a:r>
          <a:endParaRPr lang="zh-CN" altLang="en-US" sz="2800" kern="1200" dirty="0"/>
        </a:p>
      </dsp:txBody>
      <dsp:txXfrm>
        <a:off x="28626" y="1505546"/>
        <a:ext cx="2557931" cy="557670"/>
      </dsp:txXfrm>
    </dsp:sp>
    <dsp:sp modelId="{243B10EB-6034-4846-AD17-683C7889231D}">
      <dsp:nvSpPr>
        <dsp:cNvPr id="0" name=""/>
        <dsp:cNvSpPr/>
      </dsp:nvSpPr>
      <dsp:spPr>
        <a:xfrm>
          <a:off x="0" y="2063216"/>
          <a:ext cx="10058399" cy="1489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200" kern="1200" dirty="0"/>
            <a:t>Automatic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200" kern="1200" dirty="0"/>
            <a:t>Learn to discover the semantics, and then directly predict the colorization results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200" kern="1200" dirty="0"/>
            <a:t>Unsatisfactory artifacts and incoherent colors </a:t>
          </a:r>
          <a:endParaRPr lang="zh-CN" altLang="en-US" sz="2200" kern="1200" dirty="0"/>
        </a:p>
      </dsp:txBody>
      <dsp:txXfrm>
        <a:off x="0" y="2063216"/>
        <a:ext cx="10058399" cy="1489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4800" dirty="0"/>
              <a:t>Towards Vivid and Diverse Image Colorization with Generative Color Prior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92500"/>
          </a:bodyPr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anze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Wu,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Xintao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Wang, Yu Li, </a:t>
            </a:r>
          </a:p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Honglun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Zhang,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Xun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Zhao, Ying Shan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8FA9E0-522E-092E-56C1-311BA35F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95C3A-88C0-4A02-ACAF-0DF341BB4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23" y="2017002"/>
            <a:ext cx="7229688" cy="361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020DBD-1275-41C8-9CA3-D88ADC2C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623" y="5634830"/>
            <a:ext cx="7229688" cy="106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DDBE-BDF7-49E0-B796-640D2808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zh-CN"/>
              <a:t>Colorization Network</a:t>
            </a:r>
            <a:endParaRPr lang="zh-CN" alt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D53CEF5-946F-435D-844F-2C24A390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35062"/>
            <a:ext cx="4639736" cy="2319868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DA7A63E5-9120-CB71-85C4-0FFFC0E00E0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515944" y="2120900"/>
                <a:ext cx="4639736" cy="374819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altLang="zh-CN" dirty="0"/>
                  <a:t>In order to use the prior color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</m:oMath>
                </a14:m>
                <a:r>
                  <a:rPr lang="en-US" altLang="zh-CN" dirty="0"/>
                  <a:t> to guide the colorization, and to better preserve the color information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</m:oMath>
                </a14:m>
                <a:r>
                  <a:rPr lang="en-US" altLang="zh-CN" dirty="0"/>
                  <a:t>, we use spatially-adaptive denormalization (SPADE) to modulate the colorization network. </a:t>
                </a:r>
              </a:p>
              <a:p>
                <a:pPr lvl="2"/>
                <a:r>
                  <a:rPr lang="en-US" dirty="0"/>
                  <a:t>The inversion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contains all the semantic components that appeared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(i.e., the hen, soil and the weeds), but it is not spatially aligned with the input image.</a:t>
                </a:r>
              </a:p>
              <a:p>
                <a:pPr lvl="2"/>
                <a:r>
                  <a:rPr lang="en-US" dirty="0"/>
                  <a:t>we first use two feature extractors with a shared backbone (denoted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𝑅𝐺𝐵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, respectively) to project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</m:oMath>
                </a14:m>
                <a:r>
                  <a:rPr lang="en-US" dirty="0"/>
                  <a:t> to a shared feature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obtaining the feature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𝑅𝐺𝐵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After that, we use a non-local operation to calculate the correlation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Finally, we use the correlation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to warp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obtain the aligned GAN features at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which are then used to modulate corresponding layers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at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DA7A63E5-9120-CB71-85C4-0FFFC0E00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515944" y="2120900"/>
                <a:ext cx="4639736" cy="3748194"/>
              </a:xfrm>
              <a:blipFill>
                <a:blip r:embed="rId3"/>
                <a:stretch>
                  <a:fillRect t="-1301" r="-3679" b="-1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43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690D65-51F7-38BD-3064-B1D596A0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altLang="zh-CN" dirty="0"/>
              <a:t>Objectives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818E97D-EC5C-E79F-EAC7-E9B2177B6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2968" y="1762626"/>
                <a:ext cx="5928344" cy="3064505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altLang="en-US" sz="1800" dirty="0"/>
                  <a:t>We choose to minimize the discrepancy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features extracted by the pre-trained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of Pretrained GAN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𝑓𝑡𝑟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𝑖𝑛𝑣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𝑟𝑔𝑏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/>
                                          <m:sup>
                                            <m:r>
                                              <a:rPr lang="en-US" altLang="zh-CN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𝑟𝑔𝑏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nary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20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represents the feature map extracted at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sz="2000" dirty="0"/>
                  <a:t>-</a:t>
                </a:r>
                <a:r>
                  <a:rPr lang="en-US" altLang="en-US" sz="2000" dirty="0" err="1"/>
                  <a:t>th</a:t>
                </a:r>
                <a:r>
                  <a:rPr lang="en-US" altLang="en-US" sz="2000" dirty="0"/>
                  <a:t> layer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</m:oMath>
                </a14:m>
                <a:endParaRPr lang="zh-CN" altLang="en-US" sz="2000" dirty="0"/>
              </a:p>
              <a:p>
                <a:pPr lvl="1"/>
                <a:endParaRPr lang="zh-CN" alt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818E97D-EC5C-E79F-EAC7-E9B2177B6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2968" y="1762626"/>
                <a:ext cx="5928344" cy="3064505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C38C73-A8A1-BFE7-9C6B-EE5274306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altLang="zh-CN" dirty="0"/>
              <a:t>GAN inversion losses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52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BA6C-C987-4D11-A142-1D09F5DE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C574C-2198-46A7-A7E0-EA6E3C475A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2051384"/>
                <a:ext cx="5928344" cy="4056172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𝑙𝑎𝑏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𝑙𝑎𝑏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𝑙𝑎𝑏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dirty="0"/>
                  <a:t> is the discriminator to discriminate the colorization images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𝑙𝑎𝑏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generated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and color images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𝑙𝑎𝑏</m:t>
                        </m:r>
                      </m:sup>
                    </m:sSup>
                  </m:oMath>
                </a14:m>
                <a:r>
                  <a:rPr lang="en-US" altLang="zh-CN" dirty="0"/>
                  <a:t> from real world.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dirty="0"/>
                  <a:t> are trained alternatively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altLang="zh-CN" dirty="0"/>
                  <a:t>, respectively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C574C-2198-46A7-A7E0-EA6E3C475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2051384"/>
                <a:ext cx="5928344" cy="4056172"/>
              </a:xfrm>
              <a:blipFill>
                <a:blip r:embed="rId2"/>
                <a:stretch>
                  <a:fillRect r="-2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9E1D1-D12C-4657-B295-29EFA7C6D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Adversarial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11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DB4E-2444-4E81-B2FF-62E9B8B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EF05-B0BA-4DA9-8BF4-3035AC7D4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2159668"/>
                <a:ext cx="5928344" cy="3947888"/>
              </a:xfrm>
            </p:spPr>
            <p:txBody>
              <a:bodyPr/>
              <a:lstStyle/>
              <a:p>
                <a:pPr lvl="1"/>
                <a:r>
                  <a:rPr lang="en-US" altLang="zh-CN" b="0" dirty="0">
                    <a:latin typeface="Cambria Math" panose="02040503050406030204" pitchFamily="18" charset="0"/>
                  </a:rPr>
                  <a:t>To make the colorization image perceptual plausible, we use the perceptual loss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𝑝𝑒𝑟𝑐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𝑙𝑎𝑏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𝑙𝑎𝑏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/>
                  <a:t> represents the feature map extracted at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sz="1800" dirty="0"/>
                  <a:t>-</a:t>
                </a:r>
                <a:r>
                  <a:rPr lang="en-US" altLang="en-US" sz="1800" dirty="0" err="1"/>
                  <a:t>th</a:t>
                </a:r>
                <a:r>
                  <a:rPr lang="en-US" altLang="en-US" sz="1800" dirty="0"/>
                  <a:t> </a:t>
                </a:r>
                <a:r>
                  <a:rPr lang="en-US" altLang="zh-CN" dirty="0"/>
                  <a:t>layer from a pretrained VGG19 network. Here ,we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𝑟𝑒𝑙𝑢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5_2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EF05-B0BA-4DA9-8BF4-3035AC7D4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2159668"/>
                <a:ext cx="5928344" cy="3947888"/>
              </a:xfrm>
              <a:blipFill>
                <a:blip r:embed="rId2"/>
                <a:stretch>
                  <a:fillRect t="-463" r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CCEF8-DA39-4559-8448-2044EB788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Perceptual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16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91CC-D5FA-4BAC-87A9-2ED074650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8B8044-FDD4-4277-9B17-35A19027B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2604837"/>
                <a:ext cx="5928344" cy="3502719"/>
              </a:xfrm>
            </p:spPr>
            <p:txBody>
              <a:bodyPr/>
              <a:lstStyle/>
              <a:p>
                <a:pPr lvl="1"/>
                <a:r>
                  <a:rPr lang="en-US" altLang="zh-CN" dirty="0"/>
                  <a:t>To ensure that the grayscale image and inversion image are mapped to a shared feature space in correlation calculation, we adopt a domain alignment loss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dom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𝑅𝐺𝐵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𝑖𝑛𝑣</m:t>
                                        </m:r>
                                      </m:sub>
                                      <m:sup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𝑟𝑔𝑏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8B8044-FDD4-4277-9B17-35A19027B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2604837"/>
                <a:ext cx="5928344" cy="3502719"/>
              </a:xfrm>
              <a:blipFill>
                <a:blip r:embed="rId2"/>
                <a:stretch>
                  <a:fillRect t="-522" r="-2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D1883-6870-4304-8E9C-ADF3E39F0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Domain alignment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32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9D0B-CDDE-4719-A9E2-B7BD6F44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62092-0B31-4BC3-89A2-B9A09E0275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2177716"/>
                <a:ext cx="5928344" cy="3929840"/>
              </a:xfrm>
            </p:spPr>
            <p:txBody>
              <a:bodyPr/>
              <a:lstStyle/>
              <a:p>
                <a:pPr lvl="1"/>
                <a:r>
                  <a:rPr lang="en-US" altLang="zh-CN" dirty="0"/>
                  <a:t>We use contextual loss to encourage the colorization 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p>
                  </m:oMath>
                </a14:m>
                <a:r>
                  <a:rPr lang="en-US" altLang="zh-CN" dirty="0"/>
                  <a:t> to be relevant to the inversion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𝑟𝑔𝑏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𝑖𝑛𝑣</m:t>
                                </m:r>
                              </m:sub>
                              <m:sup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𝑟𝑔𝑏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)))</m:t>
                        </m:r>
                      </m:e>
                    </m:nary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𝐶𝑋</m:t>
                    </m:r>
                  </m:oMath>
                </a14:m>
                <a:r>
                  <a:rPr lang="en-US" altLang="zh-CN" dirty="0"/>
                  <a:t> denotes the similarity metric between two features.</a:t>
                </a:r>
              </a:p>
              <a:p>
                <a:pPr lvl="1"/>
                <a:r>
                  <a:rPr lang="en-US" altLang="zh-CN" dirty="0"/>
                  <a:t>We use the layer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𝑟𝑒𝑙𝑢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{3 2, 4 2, 5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2} </m:t>
                    </m:r>
                  </m:oMath>
                </a14:m>
                <a:r>
                  <a:rPr lang="en-US" altLang="zh-CN" dirty="0"/>
                  <a:t>from the pretrained VGG19 network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{2, 4, 8} </m:t>
                    </m:r>
                  </m:oMath>
                </a14:m>
                <a:r>
                  <a:rPr lang="en-US" altLang="zh-CN" dirty="0"/>
                  <a:t>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62092-0B31-4BC3-89A2-B9A09E027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2177716"/>
                <a:ext cx="5928344" cy="3929840"/>
              </a:xfrm>
              <a:blipFill>
                <a:blip r:embed="rId2"/>
                <a:stretch>
                  <a:fillRect t="-465" r="-3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D5927-A25D-4D4F-8964-73E843A93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Contextual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292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CE9B-0396-4ACC-B080-75A54E31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8D0B2-2302-4E01-9997-5D65A5F8ED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1521995"/>
                <a:ext cx="5928344" cy="4585561"/>
              </a:xfrm>
            </p:spPr>
            <p:txBody>
              <a:bodyPr/>
              <a:lstStyle/>
              <a:p>
                <a:pPr lvl="1"/>
                <a:r>
                  <a:rPr lang="en-US" altLang="zh-CN" dirty="0"/>
                  <a:t>The full objective to train the GAN encoder is formulated 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𝑓𝑡𝑟</m:t>
                        </m:r>
                      </m:sub>
                    </m:sSub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𝑓𝑡𝑟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The full objective to train the colorization network is formulated 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dom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dom</m:t>
                        </m:r>
                      </m:sub>
                    </m:sSub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𝑝𝑟𝑒𝑐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𝑝𝑟𝑒𝑐</m:t>
                        </m:r>
                      </m:sub>
                    </m:sSub>
                  </m:oMath>
                </a14:m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0" dirty="0"/>
                  <a:t>The full objective to train the discriminator DC for colorization is formulated 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𝑓𝑡𝑟</m:t>
                        </m:r>
                      </m:sub>
                    </m:sSub>
                  </m:oMath>
                </a14:m>
                <a:r>
                  <a:rPr lang="en-US" altLang="zh-CN" sz="1600" b="0" dirty="0"/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zh-CN" sz="1600" b="0" dirty="0"/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dom</m:t>
                        </m:r>
                      </m:sub>
                    </m:sSub>
                  </m:oMath>
                </a14:m>
                <a:r>
                  <a:rPr lang="en-US" altLang="zh-CN" sz="1600" b="0" dirty="0"/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𝑝𝑟𝑒𝑐</m:t>
                        </m:r>
                      </m:sub>
                    </m:sSub>
                  </m:oMath>
                </a14:m>
                <a:r>
                  <a:rPr lang="en-US" altLang="zh-CN" sz="1600" b="0" dirty="0"/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altLang="zh-CN" sz="16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 </m:t>
                    </m:r>
                  </m:oMath>
                </a14:m>
                <a:r>
                  <a:rPr lang="en-US" altLang="zh-CN" sz="1600" dirty="0"/>
                  <a:t>are hyper-parameters</a:t>
                </a:r>
                <a:endParaRPr lang="en-US" altLang="zh-CN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8D0B2-2302-4E01-9997-5D65A5F8E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1521995"/>
                <a:ext cx="5928344" cy="4585561"/>
              </a:xfrm>
              <a:blipFill>
                <a:blip r:embed="rId2"/>
                <a:stretch>
                  <a:fillRect t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40A60-CDCD-44CD-B2B1-985D33392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Full objective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82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9469-AAFD-44B6-8B62-E9BE2A07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1C6C6-2153-43DF-8090-0005218E0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2346158"/>
                <a:ext cx="5928344" cy="3761398"/>
              </a:xfrm>
            </p:spPr>
            <p:txBody>
              <a:bodyPr/>
              <a:lstStyle/>
              <a:p>
                <a:pPr lvl="1"/>
                <a:r>
                  <a:rPr lang="en-US" altLang="zh-CN" dirty="0"/>
                  <a:t>We conduct our experiments on ImageNet ,a multiclass dataset, with a pretrained </a:t>
                </a:r>
                <a:r>
                  <a:rPr lang="en-US" altLang="zh-CN" dirty="0" err="1"/>
                  <a:t>BigGAN</a:t>
                </a:r>
                <a:r>
                  <a:rPr lang="en-US" altLang="zh-CN" dirty="0"/>
                  <a:t> as the generative color prior. We train our method with the official training set. All the images are resized to 256 × 256.</a:t>
                </a:r>
              </a:p>
              <a:p>
                <a:pPr lvl="2"/>
                <a:r>
                  <a:rPr lang="en-US" altLang="zh-CN" dirty="0"/>
                  <a:t>Freeze the pretrained </a:t>
                </a:r>
                <a:r>
                  <a:rPr lang="en-US" altLang="zh-CN" dirty="0" err="1"/>
                  <a:t>BigGAN</a:t>
                </a:r>
                <a:r>
                  <a:rPr lang="en-US" altLang="zh-CN" dirty="0"/>
                  <a:t> generator and train a </a:t>
                </a:r>
                <a:r>
                  <a:rPr lang="en-US" altLang="zh-CN" dirty="0" err="1"/>
                  <a:t>BigGAN</a:t>
                </a:r>
                <a:r>
                  <a:rPr lang="en-US" altLang="zh-CN" dirty="0"/>
                  <a:t> encoder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The </a:t>
                </a:r>
                <a:r>
                  <a:rPr lang="en-US" altLang="zh-CN" dirty="0" err="1"/>
                  <a:t>BigGAN</a:t>
                </a:r>
                <a:r>
                  <a:rPr lang="en-US" altLang="zh-CN" dirty="0"/>
                  <a:t> encoder is frozen, and the rest of networks are trained end-to-end.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1C6C6-2153-43DF-8090-0005218E0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2346158"/>
                <a:ext cx="5928344" cy="3761398"/>
              </a:xfrm>
              <a:blipFill>
                <a:blip r:embed="rId2"/>
                <a:stretch>
                  <a:fillRect t="-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E34F3-1BC6-4596-8E9F-03484A78D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5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683D-1EEF-4162-9482-1D5F4822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A0C4A-AC2C-447B-B2D7-A8546813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264695"/>
            <a:ext cx="5928344" cy="5842861"/>
          </a:xfrm>
        </p:spPr>
        <p:txBody>
          <a:bodyPr/>
          <a:lstStyle/>
          <a:p>
            <a:pPr lvl="1"/>
            <a:r>
              <a:rPr lang="fr-FR" altLang="zh-CN" b="1" dirty="0" err="1"/>
              <a:t>Frechet</a:t>
            </a:r>
            <a:r>
              <a:rPr lang="fr-FR" altLang="zh-CN" b="1" dirty="0"/>
              <a:t> Inception Score (FID</a:t>
            </a:r>
            <a:r>
              <a:rPr lang="en-US" altLang="zh-CN" b="1" dirty="0"/>
              <a:t>) </a:t>
            </a:r>
            <a:r>
              <a:rPr lang="en-US" altLang="zh-CN" dirty="0"/>
              <a:t>: measures the distribution similarity between the colorization results and the ground truth color images.</a:t>
            </a:r>
          </a:p>
          <a:p>
            <a:pPr lvl="1"/>
            <a:r>
              <a:rPr lang="en-US" altLang="zh-CN" b="1" dirty="0"/>
              <a:t>Colorfulness Score</a:t>
            </a:r>
            <a:r>
              <a:rPr lang="en-US" altLang="zh-CN" dirty="0"/>
              <a:t>: reflects the vividness of generated images.</a:t>
            </a:r>
          </a:p>
          <a:p>
            <a:pPr lvl="1"/>
            <a:r>
              <a:rPr lang="en-US" altLang="zh-CN" b="1" dirty="0"/>
              <a:t>PSNR</a:t>
            </a:r>
            <a:r>
              <a:rPr lang="en-US" altLang="zh-CN" dirty="0"/>
              <a:t>: peak signal-to-noise ratio is an expression for the ratio between the maximum possible value of a signal and the power of distorting noise that affects the quality of its representation.</a:t>
            </a:r>
          </a:p>
          <a:p>
            <a:pPr lvl="1"/>
            <a:r>
              <a:rPr lang="en-US" altLang="zh-CN" b="1" dirty="0"/>
              <a:t>SSIM</a:t>
            </a:r>
            <a:r>
              <a:rPr lang="en-US" altLang="zh-CN" dirty="0"/>
              <a:t>: The structural similarity index measure is a method for predicting the perceived quality of digital television and cinematic pictures.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F0A83-71CB-4E3E-8E0A-6181975AA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Comparisons with Previous Methods</a:t>
            </a:r>
            <a:endParaRPr lang="zh-CN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4E398-3B5F-48D9-BB06-C0D6655F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077" y="3837755"/>
            <a:ext cx="4970157" cy="24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4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B2A9B9-960C-43F2-809F-D172466E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29" y="0"/>
            <a:ext cx="7678341" cy="638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2F7529-C0A0-4F79-A7F1-3A531807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21" y="171570"/>
            <a:ext cx="6225158" cy="61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683D-1EEF-4162-9482-1D5F4822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A0C4A-AC2C-447B-B2D7-A8546813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1822784"/>
            <a:ext cx="5928344" cy="4284772"/>
          </a:xfrm>
        </p:spPr>
        <p:txBody>
          <a:bodyPr/>
          <a:lstStyle/>
          <a:p>
            <a:pPr lvl="1"/>
            <a:r>
              <a:rPr lang="en-US" altLang="zh-CN" dirty="0"/>
              <a:t>In order to better evaluate the subjective quality (i.e., vividness and diverseness of colors), we conduct a user study to compare our method with the other state-of-art automatic colorization methods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F0A83-71CB-4E3E-8E0A-6181975AA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User study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926E0-DE44-4C89-9DFE-6A9934B9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79" y="3043050"/>
            <a:ext cx="440935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8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12D1-DA5A-45D0-B8E9-5E3EB96B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DE0FC-45E1-4C00-9B5A-678919567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Generative color prior </a:t>
            </a:r>
          </a:p>
          <a:p>
            <a:r>
              <a:rPr lang="en-US" altLang="zh-CN" dirty="0"/>
              <a:t>Feature guidance vs. image guidance.</a:t>
            </a:r>
          </a:p>
          <a:p>
            <a:r>
              <a:rPr lang="en-US" altLang="zh-CN" dirty="0"/>
              <a:t>Spatial alignment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A0190-1738-4EEF-A352-755AC89D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4873533"/>
            <a:ext cx="3681055" cy="1729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5D6EB2-B874-42FC-A2B8-A6EF1A0B9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78" y="149741"/>
            <a:ext cx="4437434" cy="2306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25CF2-D9ED-4B14-B078-29E3BD204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878" y="2176500"/>
            <a:ext cx="4437434" cy="2280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D434C1-563D-470E-B90E-4C67753EA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879" y="4237737"/>
            <a:ext cx="4437432" cy="23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81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683D-1EEF-4162-9482-1D5F4822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F0A83-71CB-4E3E-8E0A-6181975AA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Controllable Diverse Colorization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FF36B-0A02-4DF0-B7F6-60F336ED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59" y="1842188"/>
            <a:ext cx="5775462" cy="31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28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683D-1EEF-4162-9482-1D5F4822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F0A83-71CB-4E3E-8E0A-6181975AA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Controllable Diverse Colorization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5274D-2C01-47B9-9403-8B20EBB38259}"/>
              </a:ext>
            </a:extLst>
          </p:cNvPr>
          <p:cNvSpPr txBox="1"/>
          <p:nvPr/>
        </p:nvSpPr>
        <p:spPr>
          <a:xfrm>
            <a:off x="5863898" y="463217"/>
            <a:ext cx="517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employ an unsupervised method to find color-relevant directions, such as lighting, saturation, </a:t>
            </a:r>
            <a:r>
              <a:rPr lang="en-US" altLang="zh-CN" i="1" dirty="0"/>
              <a:t>etc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2CD8-1002-44B8-9D46-7B2194C96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35" y="1222328"/>
            <a:ext cx="3725805" cy="54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02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4967-1A85-470C-82BD-C7497922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51DAE-0285-4521-8038-2D69EF3B6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 the input image is not in the GAN distribution or GAN inversion fails, our method degrades to common automatic colorization methods and may result in unnatural and incoherent colors.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C8D11-866B-4ABB-8D67-F07270C4E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BD038-CA74-4C89-9675-5F9BDB49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83" y="2502495"/>
            <a:ext cx="5928345" cy="36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F659505-574A-3616-FFE1-328BD23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A6049-E713-4DDD-A122-E5FFF83A6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84" y="1659443"/>
            <a:ext cx="5928344" cy="3601468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AA2FE5-1091-F2E8-491B-F9F5FDE85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sz="2000" i="1" dirty="0"/>
              <a:t>Colorization</a:t>
            </a:r>
            <a:r>
              <a:rPr lang="en-US" sz="2000" dirty="0"/>
              <a:t>: the task of restoring colors from black-and-white photos</a:t>
            </a:r>
          </a:p>
        </p:txBody>
      </p:sp>
    </p:spTree>
    <p:extLst>
      <p:ext uri="{BB962C8B-B14F-4D97-AF65-F5344CB8AC3E}">
        <p14:creationId xmlns:p14="http://schemas.microsoft.com/office/powerpoint/2010/main" val="355275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15838F-CD38-AA04-DAED-96140408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D8E281-80E5-4530-B702-A579BCFFB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6861359"/>
              </p:ext>
            </p:extLst>
          </p:nvPr>
        </p:nvGraphicFramePr>
        <p:xfrm>
          <a:off x="1097280" y="2409826"/>
          <a:ext cx="10058400" cy="3552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30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6670-1B33-4D71-8D7D-53573D96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BEA302-DF69-11C0-AB2D-F4F44C0C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59" y="1323975"/>
            <a:ext cx="5928344" cy="4629149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Reference-based + CNN-based method</a:t>
            </a:r>
          </a:p>
          <a:p>
            <a:pPr lvl="2"/>
            <a:r>
              <a:rPr lang="en-US" altLang="zh-CN" sz="2000" dirty="0"/>
              <a:t>This is a</a:t>
            </a:r>
            <a:r>
              <a:rPr lang="en-US" sz="2000" dirty="0"/>
              <a:t> unified framework to leverage rich and diverse generative color prior for automatic colorization.</a:t>
            </a:r>
          </a:p>
          <a:p>
            <a:pPr lvl="2"/>
            <a:endParaRPr lang="en-US" sz="2000" dirty="0"/>
          </a:p>
          <a:p>
            <a:pPr lvl="1"/>
            <a:r>
              <a:rPr lang="en-US" sz="2000" dirty="0"/>
              <a:t>Retrieve features via a GAN encoder and then incorporate these features into the colorization process.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Achieving diverse colorization from different samples in the GAN distribution or by modifying GAN latent codes.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B150D05-A544-F471-3ECB-B709F8DCF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79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300264A8-862E-46E3-9AD3-A3A992CD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92" y="4117201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3B5A2-2B64-433F-9EDC-0BCC9314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803B0-5472-441B-8B64-0EB82B097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Require users to draw color strokes on the gray image to guide the colorization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Assign two pixels with the same color if they are adjacent and similar under similarity measures.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19A2A-3BE9-4A80-A29C-28A6FAE3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User assisted colorization</a:t>
            </a:r>
          </a:p>
          <a:p>
            <a:endParaRPr lang="en-US" altLang="zh-CN" sz="24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</p:txBody>
      </p:sp>
      <p:pic>
        <p:nvPicPr>
          <p:cNvPr id="1026" name="Picture 2" descr="Colorization Using Optimization">
            <a:extLst>
              <a:ext uri="{FF2B5EF4-FFF2-40B4-BE49-F238E27FC236}">
                <a16:creationId xmlns:a16="http://schemas.microsoft.com/office/drawing/2014/main" id="{730729CD-2077-4822-AF5A-635669CE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183" y="2181227"/>
            <a:ext cx="2530414" cy="209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lorization Using Optimization">
            <a:extLst>
              <a:ext uri="{FF2B5EF4-FFF2-40B4-BE49-F238E27FC236}">
                <a16:creationId xmlns:a16="http://schemas.microsoft.com/office/drawing/2014/main" id="{14422051-E5EA-4907-A768-AF318E4D5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20" y="2181226"/>
            <a:ext cx="2530414" cy="209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CDAE02E7-863F-439D-B4AD-9D511894F376}"/>
              </a:ext>
            </a:extLst>
          </p:cNvPr>
          <p:cNvSpPr/>
          <p:nvPr/>
        </p:nvSpPr>
        <p:spPr>
          <a:xfrm>
            <a:off x="7913198" y="3043050"/>
            <a:ext cx="867516" cy="271650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EA01D7C-AD5D-445D-813F-89EA587D9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183" y="4799767"/>
            <a:ext cx="2018371" cy="151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3997C766-DB3C-4091-92DF-20F82ACB7914}"/>
              </a:ext>
            </a:extLst>
          </p:cNvPr>
          <p:cNvSpPr/>
          <p:nvPr/>
        </p:nvSpPr>
        <p:spPr>
          <a:xfrm>
            <a:off x="7477355" y="5432503"/>
            <a:ext cx="1771420" cy="271650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4E84E27-1697-46E3-A050-09B0E6DA7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77" y="4699220"/>
            <a:ext cx="2065557" cy="154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32107-0AE8-40EF-9804-250964071034}"/>
              </a:ext>
            </a:extLst>
          </p:cNvPr>
          <p:cNvSpPr txBox="1"/>
          <p:nvPr/>
        </p:nvSpPr>
        <p:spPr>
          <a:xfrm>
            <a:off x="5148183" y="6506976"/>
            <a:ext cx="3390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https://www.cs.huji.ac.il/w~yweiss/Colorization/</a:t>
            </a:r>
            <a:endParaRPr lang="zh-CN" altLang="en-US" sz="1100" i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09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5A2-2B64-433F-9EDC-0BCC9314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803B0-5472-441B-8B64-0EB82B09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319445"/>
            <a:ext cx="5928344" cy="578811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Transfer the color statistics from the reference to the gray image using correspondences between the two based 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/>
              <a:t>low-level similarity measures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/>
              <a:t>semantic features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/>
              <a:t>super-pixels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The procedure of finding references is time-consuming and challenging for automatic retrieval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19A2A-3BE9-4A80-A29C-28A6FAE3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Reference-based methods</a:t>
            </a:r>
            <a:endParaRPr lang="zh-CN" altLang="en-US" sz="2000" dirty="0"/>
          </a:p>
          <a:p>
            <a:endParaRPr lang="en-US" altLang="zh-CN" sz="24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A89C03-6DDF-4D56-BF3E-57A34C68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3429000"/>
            <a:ext cx="7343775" cy="30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5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5A2-2B64-433F-9EDC-0BCC9314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803B0-5472-441B-8B64-0EB82B09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2784" y="1510796"/>
            <a:ext cx="5928344" cy="3064505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Pre-trained networks for classification are used for better semantic representation.[1]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Two branch dual-task structures are also proposed [2] in that jointly learn the pixel embedding and local (semantic maps) or global (class labels)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The recent work [3] investigates the instance-level features to model the appearance variations of objects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19A2A-3BE9-4A80-A29C-28A6FAE3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Automatic colorization</a:t>
            </a:r>
            <a:endParaRPr lang="en-US" altLang="zh-CN" sz="28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D136F-C44A-4402-BCED-72EE339FD3CE}"/>
              </a:ext>
            </a:extLst>
          </p:cNvPr>
          <p:cNvSpPr txBox="1"/>
          <p:nvPr/>
        </p:nvSpPr>
        <p:spPr>
          <a:xfrm>
            <a:off x="5382784" y="5388983"/>
            <a:ext cx="5928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100" dirty="0"/>
              <a:t>Gustav Larsson, Michael Maire, and Gregory </a:t>
            </a:r>
            <a:r>
              <a:rPr lang="en-US" altLang="zh-CN" sz="1100" dirty="0" err="1"/>
              <a:t>Shakhnarovich</a:t>
            </a:r>
            <a:r>
              <a:rPr lang="en-US" altLang="zh-CN" sz="1100" dirty="0"/>
              <a:t>. Learning representations for automatic colorization. In ECCV, 2016</a:t>
            </a:r>
          </a:p>
          <a:p>
            <a:pPr marL="342900" indent="-342900">
              <a:buAutoNum type="arabicPeriod"/>
            </a:pPr>
            <a:r>
              <a:rPr lang="en-US" altLang="zh-CN" sz="1100" dirty="0"/>
              <a:t>Satoshi Iizuka, Edgar Simo-Serra, and Hiroshi Ishikawa. Let there be color! ACM TOG, 35(4):1–11, 2016.</a:t>
            </a:r>
          </a:p>
          <a:p>
            <a:pPr marL="342900" indent="-342900">
              <a:buAutoNum type="arabicPeriod"/>
            </a:pPr>
            <a:r>
              <a:rPr lang="en-US" altLang="zh-CN" sz="1100" dirty="0" err="1"/>
              <a:t>Jheng</a:t>
            </a:r>
            <a:r>
              <a:rPr lang="en-US" altLang="zh-CN" sz="1100" dirty="0"/>
              <a:t>-Wei </a:t>
            </a:r>
            <a:r>
              <a:rPr lang="en-US" altLang="zh-CN" sz="1100" dirty="0" err="1"/>
              <a:t>Su</a:t>
            </a:r>
            <a:r>
              <a:rPr lang="en-US" altLang="zh-CN" sz="1100" dirty="0"/>
              <a:t>, Hung-</a:t>
            </a:r>
            <a:r>
              <a:rPr lang="en-US" altLang="zh-CN" sz="1100" dirty="0" err="1"/>
              <a:t>Kuo</a:t>
            </a:r>
            <a:r>
              <a:rPr lang="en-US" altLang="zh-CN" sz="1100" dirty="0"/>
              <a:t> Chu, and Jia-Bin Huang. Instance-aware image colorization. In CVPR, 2020.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09336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5A2-2B64-433F-9EDC-0BCC9314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140438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Related Work </a:t>
            </a:r>
            <a:r>
              <a:rPr lang="en-US" altLang="zh-CN" sz="2400" dirty="0"/>
              <a:t>Generative priors</a:t>
            </a:r>
            <a:endParaRPr lang="en-US" altLang="zh-C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AF2A12-C05A-4225-AD4B-7DFF92A21E15}"/>
              </a:ext>
            </a:extLst>
          </p:cNvPr>
          <p:cNvSpPr txBox="1">
            <a:spLocks/>
          </p:cNvSpPr>
          <p:nvPr/>
        </p:nvSpPr>
        <p:spPr>
          <a:xfrm>
            <a:off x="1097280" y="2114550"/>
            <a:ext cx="4639736" cy="3754545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alibri" panose="020F0502020204030204" pitchFamily="34" charset="0"/>
              <a:buChar char="•"/>
            </a:pPr>
            <a:r>
              <a:rPr lang="en-US" altLang="zh-CN" sz="1900" dirty="0"/>
              <a:t>Generative priors of pretrained GANs is exploited by GAN inversion which aims to find the closest latent codes given an input image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altLang="zh-CN" sz="1900" dirty="0"/>
              <a:t>In colorization, they first ‘invert’ the grayscale image back to a latent code of the pretrained GAN, and then conduct iterative optimization to reconstruct images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altLang="zh-CN" sz="1800" dirty="0"/>
              <a:t>However, these results struggle to faithfully retain the local details, as the low-dimension latent codes without spatial information are insufficient to guide the colorization. </a:t>
            </a:r>
            <a:endParaRPr lang="en-US" altLang="zh-CN" sz="1900" dirty="0"/>
          </a:p>
          <a:p>
            <a:pPr lvl="1">
              <a:buFont typeface="Calibri" panose="020F0502020204030204" pitchFamily="34" charset="0"/>
              <a:buChar char="•"/>
            </a:pPr>
            <a:endParaRPr lang="en-US" altLang="zh-CN" sz="1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558D95-436B-4D21-AD44-953D298B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00" y="2560178"/>
            <a:ext cx="5215579" cy="2125348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60F9C3-A066-438A-813F-5EBCD9D8B893}"/>
              </a:ext>
            </a:extLst>
          </p:cNvPr>
          <p:cNvSpPr txBox="1"/>
          <p:nvPr/>
        </p:nvSpPr>
        <p:spPr>
          <a:xfrm>
            <a:off x="1411604" y="6115451"/>
            <a:ext cx="679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dirty="0" err="1"/>
              <a:t>Jinjin</a:t>
            </a:r>
            <a:r>
              <a:rPr lang="en-US" altLang="zh-CN" sz="1200" dirty="0"/>
              <a:t> Gu, Yujun Shen, and </a:t>
            </a:r>
            <a:r>
              <a:rPr lang="en-US" altLang="zh-CN" sz="1200" dirty="0" err="1"/>
              <a:t>Bolei</a:t>
            </a:r>
            <a:r>
              <a:rPr lang="en-US" altLang="zh-CN" sz="1200" dirty="0"/>
              <a:t> Zhou. Image processing using multi-code </a:t>
            </a:r>
            <a:r>
              <a:rPr lang="en-US" altLang="zh-CN" sz="1200" dirty="0" err="1"/>
              <a:t>gan</a:t>
            </a:r>
            <a:r>
              <a:rPr lang="en-US" altLang="zh-CN" sz="1200" dirty="0"/>
              <a:t> prior. In CVPR, 2020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838425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231</TotalTime>
  <Words>1217</Words>
  <Application>Microsoft Office PowerPoint</Application>
  <PresentationFormat>Widescreen</PresentationFormat>
  <Paragraphs>119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Bookman Old Style</vt:lpstr>
      <vt:lpstr>Calibri</vt:lpstr>
      <vt:lpstr>Cambria Math</vt:lpstr>
      <vt:lpstr>Franklin Gothic Book</vt:lpstr>
      <vt:lpstr>1_RetrospectVTI</vt:lpstr>
      <vt:lpstr>Towards Vivid and Diverse Image Colorization with Generative Color Prior</vt:lpstr>
      <vt:lpstr>PowerPoint Presentation</vt:lpstr>
      <vt:lpstr>Introduction</vt:lpstr>
      <vt:lpstr>Introduction</vt:lpstr>
      <vt:lpstr>Introduction</vt:lpstr>
      <vt:lpstr>Related Work</vt:lpstr>
      <vt:lpstr>Related Work</vt:lpstr>
      <vt:lpstr>Related Work</vt:lpstr>
      <vt:lpstr>Related Work Generative priors</vt:lpstr>
      <vt:lpstr>Method</vt:lpstr>
      <vt:lpstr>Colorization Network</vt:lpstr>
      <vt:lpstr>Objectives</vt:lpstr>
      <vt:lpstr>Objectives</vt:lpstr>
      <vt:lpstr>Objectives</vt:lpstr>
      <vt:lpstr>Objectives</vt:lpstr>
      <vt:lpstr>Objectives</vt:lpstr>
      <vt:lpstr>Objectives</vt:lpstr>
      <vt:lpstr>Experiments</vt:lpstr>
      <vt:lpstr>Experiments</vt:lpstr>
      <vt:lpstr>PowerPoint Presentation</vt:lpstr>
      <vt:lpstr>Experiments</vt:lpstr>
      <vt:lpstr>Experiments</vt:lpstr>
      <vt:lpstr>Experiments</vt:lpstr>
      <vt:lpstr>Experiments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Vivid and Diverse Image Colorization with Generative Color Prior</dc:title>
  <dc:creator>Abraham Box</dc:creator>
  <cp:lastModifiedBy>Abraham Box</cp:lastModifiedBy>
  <cp:revision>2</cp:revision>
  <dcterms:created xsi:type="dcterms:W3CDTF">2022-03-21T19:28:37Z</dcterms:created>
  <dcterms:modified xsi:type="dcterms:W3CDTF">2022-03-22T05:17:14Z</dcterms:modified>
</cp:coreProperties>
</file>